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2918400" cy="43891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99"/>
    <a:srgbClr val="660066"/>
    <a:srgbClr val="6600FF"/>
    <a:srgbClr val="800000"/>
    <a:srgbClr val="660033"/>
    <a:srgbClr val="CC00FF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52" autoAdjust="0"/>
    <p:restoredTop sz="94660"/>
  </p:normalViewPr>
  <p:slideViewPr>
    <p:cSldViewPr snapToGrid="0">
      <p:cViewPr>
        <p:scale>
          <a:sx n="25" d="100"/>
          <a:sy n="25" d="100"/>
        </p:scale>
        <p:origin x="1788" y="-19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7183123"/>
            <a:ext cx="27980640" cy="1528064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3053043"/>
            <a:ext cx="24688800" cy="10596877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E379-AAF1-42FD-A59E-F2AE8FBDA536}" type="datetimeFigureOut">
              <a:rPr lang="es-MX" smtClean="0"/>
              <a:t>23/02/2026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ED2F-7CEB-4109-A973-3F6A163D41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9199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E379-AAF1-42FD-A59E-F2AE8FBDA536}" type="datetimeFigureOut">
              <a:rPr lang="es-MX" smtClean="0"/>
              <a:t>23/02/2026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ED2F-7CEB-4109-A973-3F6A163D41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6145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10942333"/>
            <a:ext cx="28392120" cy="18257517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29372573"/>
            <a:ext cx="28392120" cy="9601197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>
                    <a:tint val="82000"/>
                  </a:schemeClr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82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82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82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82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82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82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82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E379-AAF1-42FD-A59E-F2AE8FBDA536}" type="datetimeFigureOut">
              <a:rPr lang="es-MX" smtClean="0"/>
              <a:t>23/02/2026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ED2F-7CEB-4109-A973-3F6A163D41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7565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11684000"/>
            <a:ext cx="13990320" cy="278485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11684000"/>
            <a:ext cx="13990320" cy="278485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E379-AAF1-42FD-A59E-F2AE8FBDA536}" type="datetimeFigureOut">
              <a:rPr lang="es-MX" smtClean="0"/>
              <a:t>23/02/2026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ED2F-7CEB-4109-A973-3F6A163D41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02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336810"/>
            <a:ext cx="28392120" cy="848360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10759443"/>
            <a:ext cx="13926024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16032480"/>
            <a:ext cx="13926024" cy="235813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10759443"/>
            <a:ext cx="13994608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16032480"/>
            <a:ext cx="13994608" cy="235813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E379-AAF1-42FD-A59E-F2AE8FBDA536}" type="datetimeFigureOut">
              <a:rPr lang="es-MX" smtClean="0"/>
              <a:t>23/02/2026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ED2F-7CEB-4109-A973-3F6A163D41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0917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E379-AAF1-42FD-A59E-F2AE8FBDA536}" type="datetimeFigureOut">
              <a:rPr lang="es-MX" smtClean="0"/>
              <a:t>23/02/2026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ED2F-7CEB-4109-A973-3F6A163D41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432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E379-AAF1-42FD-A59E-F2AE8FBDA536}" type="datetimeFigureOut">
              <a:rPr lang="es-MX" smtClean="0"/>
              <a:t>23/02/2026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ED2F-7CEB-4109-A973-3F6A163D41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3870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6319530"/>
            <a:ext cx="16664940" cy="311912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E379-AAF1-42FD-A59E-F2AE8FBDA536}" type="datetimeFigureOut">
              <a:rPr lang="es-MX" smtClean="0"/>
              <a:t>23/02/2026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ED2F-7CEB-4109-A973-3F6A163D41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6397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6319530"/>
            <a:ext cx="16664940" cy="3119120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E379-AAF1-42FD-A59E-F2AE8FBDA536}" type="datetimeFigureOut">
              <a:rPr lang="es-MX" smtClean="0"/>
              <a:t>23/02/2026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ED2F-7CEB-4109-A973-3F6A163D41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1009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E379-AAF1-42FD-A59E-F2AE8FBDA536}" type="datetimeFigureOut">
              <a:rPr lang="es-MX" smtClean="0"/>
              <a:t>23/02/2026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ED2F-7CEB-4109-A973-3F6A163D41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7524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2336800"/>
            <a:ext cx="7098030" cy="3719576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2336800"/>
            <a:ext cx="20882610" cy="3719576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E379-AAF1-42FD-A59E-F2AE8FBDA536}" type="datetimeFigureOut">
              <a:rPr lang="es-MX" smtClean="0"/>
              <a:t>23/02/2026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ED2F-7CEB-4109-A973-3F6A163D41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4497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2336810"/>
            <a:ext cx="28392120" cy="848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11684000"/>
            <a:ext cx="28392120" cy="27848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02E379-AAF1-42FD-A59E-F2AE8FBDA536}" type="datetimeFigureOut">
              <a:rPr lang="es-MX" smtClean="0"/>
              <a:t>23/02/2026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40680650"/>
            <a:ext cx="1110996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3AED2F-7CEB-4109-A973-3F6A163D41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0809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27"/>
          <p:cNvSpPr>
            <a:spLocks noChangeArrowheads="1"/>
          </p:cNvSpPr>
          <p:nvPr/>
        </p:nvSpPr>
        <p:spPr bwMode="auto">
          <a:xfrm>
            <a:off x="0" y="0"/>
            <a:ext cx="32918399" cy="4911894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50000">
                <a:srgbClr val="666699"/>
              </a:gs>
              <a:gs pos="100000">
                <a:srgbClr val="6600FF"/>
              </a:gs>
            </a:gsLst>
            <a:lin ang="0" scaled="1"/>
            <a:tileRect/>
          </a:gradFill>
          <a:ln>
            <a:noFill/>
          </a:ln>
        </p:spPr>
        <p:txBody>
          <a:bodyPr wrap="none" anchor="ctr"/>
          <a:lstStyle>
            <a:defPPr>
              <a:defRPr kern="1200"/>
            </a:defPPr>
          </a:lstStyle>
          <a:p>
            <a:pPr algn="r" rtl="1"/>
            <a:endParaRPr lang="es-MX" sz="6975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29"/>
          <p:cNvSpPr>
            <a:spLocks noChangeArrowheads="1"/>
          </p:cNvSpPr>
          <p:nvPr/>
        </p:nvSpPr>
        <p:spPr bwMode="auto">
          <a:xfrm>
            <a:off x="-1" y="41341780"/>
            <a:ext cx="32918399" cy="2532186"/>
          </a:xfrm>
          <a:prstGeom prst="rect">
            <a:avLst/>
          </a:prstGeom>
          <a:gradFill flip="none" rotWithShape="1">
            <a:gsLst>
              <a:gs pos="0">
                <a:srgbClr val="666699"/>
              </a:gs>
              <a:gs pos="50000">
                <a:srgbClr val="002060"/>
              </a:gs>
              <a:gs pos="100000">
                <a:schemeClr val="tx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102870" tIns="51435" rIns="102870" bIns="51435" anchor="ctr"/>
          <a:lstStyle>
            <a:defPPr>
              <a:defRPr kern="1200"/>
            </a:defPPr>
          </a:lstStyle>
          <a:p>
            <a:pPr algn="ctr" defTabSz="3527822"/>
            <a:r>
              <a:rPr lang="es-MX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SIMPOSIO INTERNACIONAL DE INVESTIGACIÓN EN SISTEMAS CONSTRUCTIVOS, COMPUTACIONALES Y ARQUITECTÓNICOS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028700" y="7785033"/>
            <a:ext cx="30860999" cy="3642494"/>
          </a:xfrm>
          <a:prstGeom prst="roundRect">
            <a:avLst>
              <a:gd name="adj" fmla="val 138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lIns="205740" tIns="51435" rIns="205740" bIns="51435" anchor="ctr"/>
          <a:lstStyle>
            <a:defPPr>
              <a:defRPr kern="1200"/>
            </a:defPPr>
          </a:lstStyle>
          <a:p>
            <a:pPr defTabSz="3527822"/>
            <a:endParaRPr lang="es-MX" sz="2700" noProof="0" dirty="0">
              <a:noFill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3" name="Text Box 6"/>
          <p:cNvSpPr txBox="1">
            <a:spLocks noChangeArrowheads="1"/>
          </p:cNvSpPr>
          <p:nvPr/>
        </p:nvSpPr>
        <p:spPr bwMode="auto">
          <a:xfrm>
            <a:off x="1245982" y="8684643"/>
            <a:ext cx="14024497" cy="47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2870" tIns="51435" rIns="102870" bIns="51435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s-MX" sz="24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Agregar un resumen donde se describa los puntos importantes del tema máximo 200 palabras</a:t>
            </a:r>
            <a:endParaRPr lang="es-MX" sz="2400" noProof="0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Rectangle 5">
            <a:extLst>
              <a:ext uri="{FF2B5EF4-FFF2-40B4-BE49-F238E27FC236}">
                <a16:creationId xmlns="" xmlns:a16="http://schemas.microsoft.com/office/drawing/2014/main" id="{C08CCD14-6632-49E3-A19B-81E98D465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700" y="32079898"/>
            <a:ext cx="14824821" cy="914400"/>
          </a:xfrm>
          <a:prstGeom prst="rect">
            <a:avLst/>
          </a:prstGeom>
          <a:solidFill>
            <a:srgbClr val="666699"/>
          </a:solidFill>
          <a:ln>
            <a:noFill/>
          </a:ln>
          <a:effectLst/>
        </p:spPr>
        <p:txBody>
          <a:bodyPr wrap="none" lIns="205740" tIns="51435" rIns="205740" bIns="51435" anchor="ctr"/>
          <a:lstStyle>
            <a:defPPr>
              <a:defRPr kern="1200"/>
            </a:defPPr>
          </a:lstStyle>
          <a:p>
            <a:pPr defTabSz="3527822"/>
            <a:r>
              <a:rPr lang="es-MX" sz="36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 (esperados)</a:t>
            </a:r>
          </a:p>
        </p:txBody>
      </p:sp>
      <p:sp>
        <p:nvSpPr>
          <p:cNvPr id="46" name="Rectangle 5">
            <a:extLst>
              <a:ext uri="{FF2B5EF4-FFF2-40B4-BE49-F238E27FC236}">
                <a16:creationId xmlns="" xmlns:a16="http://schemas.microsoft.com/office/drawing/2014/main" id="{88D57C6D-9B7C-4799-9EEF-AD493DF30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64878" y="24291446"/>
            <a:ext cx="14824821" cy="914400"/>
          </a:xfrm>
          <a:prstGeom prst="rect">
            <a:avLst/>
          </a:prstGeom>
          <a:solidFill>
            <a:srgbClr val="666699"/>
          </a:solidFill>
          <a:ln>
            <a:noFill/>
          </a:ln>
          <a:effectLst/>
        </p:spPr>
        <p:txBody>
          <a:bodyPr wrap="none" lIns="205740" tIns="51435" rIns="205740" bIns="51435" anchor="ctr"/>
          <a:lstStyle>
            <a:defPPr>
              <a:defRPr kern="1200"/>
            </a:defPPr>
          </a:lstStyle>
          <a:p>
            <a:pPr defTabSz="3527822"/>
            <a:r>
              <a:rPr lang="es-MX" sz="36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Conclusiones (hasta el momento)</a:t>
            </a:r>
          </a:p>
        </p:txBody>
      </p:sp>
      <p:sp>
        <p:nvSpPr>
          <p:cNvPr id="16" name="Rectangle 5">
            <a:extLst>
              <a:ext uri="{FF2B5EF4-FFF2-40B4-BE49-F238E27FC236}">
                <a16:creationId xmlns="" xmlns:a16="http://schemas.microsoft.com/office/drawing/2014/main" id="{620C51D2-3423-4C6C-A077-34B27F321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699" y="11775395"/>
            <a:ext cx="14824821" cy="914400"/>
          </a:xfrm>
          <a:prstGeom prst="rect">
            <a:avLst/>
          </a:prstGeom>
          <a:solidFill>
            <a:srgbClr val="666699"/>
          </a:solidFill>
          <a:ln>
            <a:noFill/>
          </a:ln>
          <a:effectLst/>
        </p:spPr>
        <p:txBody>
          <a:bodyPr wrap="none" lIns="205740" tIns="51435" rIns="205740" bIns="51435" anchor="ctr"/>
          <a:lstStyle>
            <a:defPPr>
              <a:defRPr kern="1200"/>
            </a:defPPr>
          </a:lstStyle>
          <a:p>
            <a:pPr defTabSz="3527822"/>
            <a:r>
              <a:rPr lang="es-MX" sz="36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</a:t>
            </a:r>
            <a:r>
              <a:rPr lang="es-MX" sz="3600" noProof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" name="Text Box 6">
            <a:extLst>
              <a:ext uri="{FF2B5EF4-FFF2-40B4-BE49-F238E27FC236}">
                <a16:creationId xmlns="" xmlns:a16="http://schemas.microsoft.com/office/drawing/2014/main" id="{8AE8A03B-3762-4AF2-A9FC-B088E0736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699" y="13037663"/>
            <a:ext cx="14824821" cy="84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2870" tIns="51435" rIns="102870" bIns="51435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s-MX" sz="24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Agregar información relevante sobre el estudio del tema</a:t>
            </a:r>
          </a:p>
          <a:p>
            <a:r>
              <a:rPr lang="es-MX" sz="24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Incluir los</a:t>
            </a:r>
            <a:r>
              <a:rPr lang="es-MX" sz="2400" noProof="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los objetivos</a:t>
            </a:r>
          </a:p>
        </p:txBody>
      </p:sp>
      <p:sp>
        <p:nvSpPr>
          <p:cNvPr id="18" name="Rectangle 5">
            <a:extLst>
              <a:ext uri="{FF2B5EF4-FFF2-40B4-BE49-F238E27FC236}">
                <a16:creationId xmlns="" xmlns:a16="http://schemas.microsoft.com/office/drawing/2014/main" id="{88133C58-052D-4585-823B-31740DB45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5982" y="7879575"/>
            <a:ext cx="14024497" cy="83758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102870" tIns="51435" rIns="102870" bIns="51435" anchor="ctr"/>
          <a:lstStyle>
            <a:defPPr>
              <a:defRPr kern="1200"/>
            </a:defPPr>
          </a:lstStyle>
          <a:p>
            <a:pPr defTabSz="3527822"/>
            <a:r>
              <a:rPr lang="es-MX" sz="36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Resumen</a:t>
            </a:r>
            <a:r>
              <a:rPr lang="es-MX" sz="3600" b="1" noProof="0" dirty="0">
                <a:solidFill>
                  <a:srgbClr val="2350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="" xmlns:a16="http://schemas.microsoft.com/office/drawing/2014/main" id="{AD2E301E-E7B3-4BB5-B48D-F76D6F65BBE3}"/>
              </a:ext>
            </a:extLst>
          </p:cNvPr>
          <p:cNvSpPr txBox="1"/>
          <p:nvPr/>
        </p:nvSpPr>
        <p:spPr>
          <a:xfrm>
            <a:off x="1028699" y="33271455"/>
            <a:ext cx="148248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r>
              <a:rPr lang="es-MX" sz="2400" noProof="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Agregar los resultaros incluyendo una discusión de los mismos, incluir tablas o graficas para una descripción mas amplia 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="" xmlns:a16="http://schemas.microsoft.com/office/drawing/2014/main" id="{2C6E9F3E-3183-4639-8BD4-4D30DDD1A58D}"/>
              </a:ext>
            </a:extLst>
          </p:cNvPr>
          <p:cNvSpPr txBox="1"/>
          <p:nvPr/>
        </p:nvSpPr>
        <p:spPr>
          <a:xfrm>
            <a:off x="17064878" y="25483003"/>
            <a:ext cx="14824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r>
              <a:rPr lang="es-MX" sz="24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En este apartado se incluirán las conclusiones relevantes del estudio</a:t>
            </a:r>
            <a:endParaRPr lang="es-MX" sz="2400" noProof="0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tangle 5">
            <a:extLst>
              <a:ext uri="{FF2B5EF4-FFF2-40B4-BE49-F238E27FC236}">
                <a16:creationId xmlns="" xmlns:a16="http://schemas.microsoft.com/office/drawing/2014/main" id="{1D190742-CABF-42B7-98F1-0542A6A25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64876" y="33659299"/>
            <a:ext cx="14824821" cy="914400"/>
          </a:xfrm>
          <a:prstGeom prst="rect">
            <a:avLst/>
          </a:prstGeom>
          <a:solidFill>
            <a:srgbClr val="666699"/>
          </a:solidFill>
          <a:ln>
            <a:noFill/>
          </a:ln>
          <a:effectLst/>
        </p:spPr>
        <p:txBody>
          <a:bodyPr wrap="none" lIns="205740" tIns="51435" rIns="205740" bIns="51435" anchor="ctr"/>
          <a:lstStyle>
            <a:defPPr>
              <a:defRPr kern="1200"/>
            </a:defPPr>
          </a:lstStyle>
          <a:p>
            <a:pPr defTabSz="3527822"/>
            <a:r>
              <a:rPr lang="es-MX" sz="36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Referencias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E50E24C6-4906-4D34-BA71-F03C8FD1076A}"/>
              </a:ext>
            </a:extLst>
          </p:cNvPr>
          <p:cNvSpPr txBox="1"/>
          <p:nvPr/>
        </p:nvSpPr>
        <p:spPr>
          <a:xfrm>
            <a:off x="17064877" y="34774647"/>
            <a:ext cx="14528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r>
              <a:rPr lang="es-MX" sz="24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Agregar las bases bibliográficas consultadas</a:t>
            </a:r>
            <a:endParaRPr lang="es-MX" sz="2400" noProof="0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n 12" descr="Texto">
            <a:extLst>
              <a:ext uri="{FF2B5EF4-FFF2-40B4-BE49-F238E27FC236}">
                <a16:creationId xmlns="" xmlns:a16="http://schemas.microsoft.com/office/drawing/2014/main" id="{23CAC663-0B6A-4073-314A-EBEB14CA94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5" t="8887" r="11652" b="9156"/>
          <a:stretch>
            <a:fillRect/>
          </a:stretch>
        </p:blipFill>
        <p:spPr>
          <a:xfrm>
            <a:off x="1028699" y="1296067"/>
            <a:ext cx="3073076" cy="3240000"/>
          </a:xfrm>
          <a:prstGeom prst="rect">
            <a:avLst/>
          </a:prstGeom>
        </p:spPr>
      </p:pic>
      <p:pic>
        <p:nvPicPr>
          <p:cNvPr id="15" name="Imagen 14" descr="Imagen en blanco y negro de un reloj&#10;&#10;El contenido generado por IA puede ser incorrecto.">
            <a:extLst>
              <a:ext uri="{FF2B5EF4-FFF2-40B4-BE49-F238E27FC236}">
                <a16:creationId xmlns="" xmlns:a16="http://schemas.microsoft.com/office/drawing/2014/main" id="{223B6819-6031-D919-19D7-931EAC5586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FilmGrain/>
                    </a14:imgEffect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2248" y="1296067"/>
            <a:ext cx="3270663" cy="3240000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2C65E3B8-630E-68A0-2142-F6B615B18354}"/>
              </a:ext>
            </a:extLst>
          </p:cNvPr>
          <p:cNvSpPr txBox="1"/>
          <p:nvPr/>
        </p:nvSpPr>
        <p:spPr>
          <a:xfrm>
            <a:off x="6741567" y="3574632"/>
            <a:ext cx="19263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0" noProof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TÍTULO DE LA PONENCIA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="" xmlns:a16="http://schemas.microsoft.com/office/drawing/2014/main" id="{2174DD0E-54F0-0181-68B2-16EAA0658CC1}"/>
              </a:ext>
            </a:extLst>
          </p:cNvPr>
          <p:cNvSpPr txBox="1"/>
          <p:nvPr/>
        </p:nvSpPr>
        <p:spPr>
          <a:xfrm>
            <a:off x="1245982" y="5236705"/>
            <a:ext cx="146075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 1, autor 2,,,,,,</a:t>
            </a:r>
          </a:p>
          <a:p>
            <a:r>
              <a:rPr lang="es-MX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Adscripción de autor 1</a:t>
            </a:r>
          </a:p>
          <a:p>
            <a:r>
              <a:rPr lang="es-MX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Adscripción de autor 2</a:t>
            </a:r>
          </a:p>
          <a:p>
            <a:r>
              <a:rPr lang="es-MX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*correo de autor de correspondencia</a:t>
            </a:r>
          </a:p>
        </p:txBody>
      </p:sp>
      <p:sp>
        <p:nvSpPr>
          <p:cNvPr id="25" name="Rectangle 5">
            <a:extLst>
              <a:ext uri="{FF2B5EF4-FFF2-40B4-BE49-F238E27FC236}">
                <a16:creationId xmlns="" xmlns:a16="http://schemas.microsoft.com/office/drawing/2014/main" id="{E2C8ADDC-9F18-9CDA-32EB-CAE49BD7C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699" y="22748389"/>
            <a:ext cx="14824821" cy="914400"/>
          </a:xfrm>
          <a:prstGeom prst="rect">
            <a:avLst/>
          </a:prstGeom>
          <a:solidFill>
            <a:srgbClr val="666699"/>
          </a:solidFill>
          <a:ln>
            <a:noFill/>
          </a:ln>
          <a:effectLst/>
        </p:spPr>
        <p:txBody>
          <a:bodyPr wrap="none" lIns="205740" tIns="51435" rIns="205740" bIns="51435" anchor="ctr"/>
          <a:lstStyle>
            <a:defPPr>
              <a:defRPr kern="1200"/>
            </a:defPPr>
          </a:lstStyle>
          <a:p>
            <a:pPr defTabSz="3527822"/>
            <a:r>
              <a:rPr lang="es-MX" sz="36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Materiales y métodos</a:t>
            </a:r>
          </a:p>
        </p:txBody>
      </p:sp>
      <p:sp>
        <p:nvSpPr>
          <p:cNvPr id="26" name="Text Box 6">
            <a:extLst>
              <a:ext uri="{FF2B5EF4-FFF2-40B4-BE49-F238E27FC236}">
                <a16:creationId xmlns="" xmlns:a16="http://schemas.microsoft.com/office/drawing/2014/main" id="{D9DD3F0B-724A-2108-AC9E-817AEFE6E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699" y="24010657"/>
            <a:ext cx="14824821" cy="47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2870" tIns="51435" rIns="102870" bIns="51435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s-MX" sz="2400" noProof="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Agregar la descripción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296FF886-1C77-7854-D73F-D4E415CC1E60}"/>
              </a:ext>
            </a:extLst>
          </p:cNvPr>
          <p:cNvSpPr txBox="1"/>
          <p:nvPr/>
        </p:nvSpPr>
        <p:spPr>
          <a:xfrm>
            <a:off x="26139137" y="6859333"/>
            <a:ext cx="575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Gómez Palacio, Durango, 20 y 21 de mayo de 2026</a:t>
            </a: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4" b="26611"/>
          <a:stretch/>
        </p:blipFill>
        <p:spPr>
          <a:xfrm>
            <a:off x="12657598" y="-33937"/>
            <a:ext cx="7603200" cy="324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3502</TotalTime>
  <Words>126</Words>
  <Application>Microsoft Office PowerPoint</Application>
  <PresentationFormat>Personalizado</PresentationFormat>
  <Paragraphs>20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Open Sans</vt:lpstr>
      <vt:lpstr>Times New Roman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RENTERÍA SOTO</dc:creator>
  <cp:lastModifiedBy>Usuario</cp:lastModifiedBy>
  <cp:revision>20</cp:revision>
  <dcterms:created xsi:type="dcterms:W3CDTF">2026-02-16T17:50:35Z</dcterms:created>
  <dcterms:modified xsi:type="dcterms:W3CDTF">2026-02-24T01:23:44Z</dcterms:modified>
</cp:coreProperties>
</file>